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880"/>
    <p:restoredTop sz="95687"/>
  </p:normalViewPr>
  <p:slideViewPr>
    <p:cSldViewPr snapToGrid="0">
      <p:cViewPr>
        <p:scale>
          <a:sx n="100" d="100"/>
          <a:sy n="100" d="100"/>
        </p:scale>
        <p:origin x="10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63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06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19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7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6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6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5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8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6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78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8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467F8A-2BC0-9643-AF04-D4D3A07E0382}" type="datetimeFigureOut">
              <a:t>4/18/25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E1BC3A-DDC2-1F4D-B5E1-AD48EE4757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4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2A9EEB0-D656-6411-0AE5-934C13A08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47" y="5977987"/>
            <a:ext cx="5418506" cy="3482210"/>
          </a:xfrm>
          <a:prstGeom prst="rect">
            <a:avLst/>
          </a:prstGeom>
        </p:spPr>
      </p:pic>
      <p:pic>
        <p:nvPicPr>
          <p:cNvPr id="10" name="Picture 9" descr="A graph showing a number of numbers&#10;&#10;AI-generated content may be incorrect.">
            <a:extLst>
              <a:ext uri="{FF2B5EF4-FFF2-40B4-BE49-F238E27FC236}">
                <a16:creationId xmlns:a16="http://schemas.microsoft.com/office/drawing/2014/main" id="{4FC9662C-88E0-9DFE-76B2-8F3ABEAB5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49" y="3239837"/>
            <a:ext cx="1722759" cy="2586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40CEDD-7AEF-46E5-A6F1-C8311E803AB8}"/>
              </a:ext>
            </a:extLst>
          </p:cNvPr>
          <p:cNvSpPr txBox="1"/>
          <p:nvPr/>
        </p:nvSpPr>
        <p:spPr>
          <a:xfrm>
            <a:off x="90319" y="9259669"/>
            <a:ext cx="6677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b="1" kern="100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Suppl. Figure 6.</a:t>
            </a:r>
            <a:r>
              <a:rPr lang="en-US" sz="900" kern="100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Analysis of pangenome components. </a:t>
            </a:r>
            <a:r>
              <a:rPr lang="en-US" sz="900" b="1" kern="100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A,</a:t>
            </a:r>
            <a:r>
              <a:rPr lang="en-US" sz="900" kern="100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Expression of genes in different pangenome components in leaf of the 8 MAGIC population parent lines. </a:t>
            </a:r>
            <a:r>
              <a:rPr lang="en-US" sz="900" kern="100" dirty="0">
                <a:ea typeface="DengXian" panose="02010600030101010101" pitchFamily="2" charset="-122"/>
                <a:cs typeface="Calibri" panose="020F0502020204030204" pitchFamily="34" charset="0"/>
              </a:rPr>
              <a:t>E</a:t>
            </a:r>
            <a:r>
              <a:rPr lang="en-US" sz="900" kern="100" dirty="0"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xpression data from three biological replicates of leaf material were averaged. </a:t>
            </a:r>
            <a:r>
              <a:rPr lang="en-US" sz="900" b="1" kern="100" dirty="0">
                <a:effectLst/>
                <a:ea typeface="DengXian" panose="02010600030101010101" pitchFamily="2" charset="-122"/>
              </a:rPr>
              <a:t>B</a:t>
            </a:r>
            <a:r>
              <a:rPr lang="en-US" sz="900" kern="100" dirty="0">
                <a:effectLst/>
                <a:ea typeface="DengXian" panose="02010600030101010101" pitchFamily="2" charset="-122"/>
              </a:rPr>
              <a:t>, nucleotide diversity (</a:t>
            </a:r>
            <a:r>
              <a:rPr lang="el-GR" sz="900" b="0" i="0" dirty="0">
                <a:solidFill>
                  <a:srgbClr val="1F1F1F"/>
                </a:solidFill>
                <a:effectLst/>
              </a:rPr>
              <a:t>π</a:t>
            </a:r>
            <a:r>
              <a:rPr lang="en-US" sz="900" kern="100" dirty="0">
                <a:effectLst/>
                <a:ea typeface="DengXian" panose="02010600030101010101" pitchFamily="2" charset="-122"/>
              </a:rPr>
              <a:t>) within core and dispensable genes. </a:t>
            </a:r>
            <a:r>
              <a:rPr lang="en-US" sz="900" b="1" kern="100" dirty="0">
                <a:effectLst/>
                <a:ea typeface="DengXian" panose="02010600030101010101" pitchFamily="2" charset="-122"/>
              </a:rPr>
              <a:t>C</a:t>
            </a:r>
            <a:r>
              <a:rPr lang="en-US" sz="900" kern="100" dirty="0">
                <a:effectLst/>
                <a:ea typeface="DengXian" panose="02010600030101010101" pitchFamily="2" charset="-122"/>
              </a:rPr>
              <a:t>, proportion of single copy core, dispensable and private genes in each accession. </a:t>
            </a:r>
            <a:r>
              <a:rPr lang="en-US" sz="900" b="1" kern="100" dirty="0">
                <a:effectLst/>
                <a:ea typeface="DengXian" panose="02010600030101010101" pitchFamily="2" charset="-122"/>
              </a:rPr>
              <a:t>D</a:t>
            </a:r>
            <a:r>
              <a:rPr lang="en-US" sz="900" kern="100" dirty="0">
                <a:effectLst/>
                <a:ea typeface="DengXian" panose="02010600030101010101" pitchFamily="2" charset="-122"/>
              </a:rPr>
              <a:t>, proportion of BUSCO genes belonging to core, dispensable or private gene families in the pangenome.</a:t>
            </a:r>
            <a:endParaRPr lang="en-GB" sz="900" dirty="0"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59FC7-7B3C-E993-EBDB-B97C4B3C88CE}"/>
              </a:ext>
            </a:extLst>
          </p:cNvPr>
          <p:cNvSpPr txBox="1"/>
          <p:nvPr/>
        </p:nvSpPr>
        <p:spPr>
          <a:xfrm>
            <a:off x="121684" y="17378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8710B-6802-F691-32C8-9D426867F514}"/>
              </a:ext>
            </a:extLst>
          </p:cNvPr>
          <p:cNvSpPr txBox="1"/>
          <p:nvPr/>
        </p:nvSpPr>
        <p:spPr>
          <a:xfrm>
            <a:off x="180639" y="329438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A3CA40-B905-B7C9-E480-9D09AC5F90C0}"/>
              </a:ext>
            </a:extLst>
          </p:cNvPr>
          <p:cNvSpPr txBox="1"/>
          <p:nvPr/>
        </p:nvSpPr>
        <p:spPr>
          <a:xfrm>
            <a:off x="195664" y="684645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74B920-2113-A258-6355-95093F743EB2}"/>
              </a:ext>
            </a:extLst>
          </p:cNvPr>
          <p:cNvSpPr txBox="1"/>
          <p:nvPr/>
        </p:nvSpPr>
        <p:spPr>
          <a:xfrm>
            <a:off x="2144080" y="320461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F87488-6570-B94C-85E8-212B3497C6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9815"/>
          <a:stretch/>
        </p:blipFill>
        <p:spPr>
          <a:xfrm>
            <a:off x="445812" y="122753"/>
            <a:ext cx="2738259" cy="30663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8DCD14-4585-27C1-48E4-A34B074AD3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0000"/>
          <a:stretch/>
        </p:blipFill>
        <p:spPr>
          <a:xfrm>
            <a:off x="3429000" y="131178"/>
            <a:ext cx="2738259" cy="30734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CE3188-6FB1-B392-5B17-6167BCFE48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82" t="1458" b="2543"/>
          <a:stretch/>
        </p:blipFill>
        <p:spPr>
          <a:xfrm>
            <a:off x="2556061" y="3356223"/>
            <a:ext cx="4242984" cy="24701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C3E8EA-71CB-8B16-02D0-463DDB355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574" y="6348389"/>
            <a:ext cx="3362720" cy="173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8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93</Words>
  <Application>Microsoft Macintosh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DengXian</vt:lpstr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Katherine Denby</dc:creator>
  <cp:lastModifiedBy>Katherine Denby</cp:lastModifiedBy>
  <cp:revision>17</cp:revision>
  <dcterms:created xsi:type="dcterms:W3CDTF">2024-10-03T14:05:41Z</dcterms:created>
  <dcterms:modified xsi:type="dcterms:W3CDTF">2025-04-18T16:46:19Z</dcterms:modified>
</cp:coreProperties>
</file>