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8"/>
    <p:restoredTop sz="95687"/>
  </p:normalViewPr>
  <p:slideViewPr>
    <p:cSldViewPr snapToGrid="0">
      <p:cViewPr>
        <p:scale>
          <a:sx n="100" d="100"/>
          <a:sy n="100" d="100"/>
        </p:scale>
        <p:origin x="2688" y="-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A4-469C-3546-AC57-F3463FDA460E}" type="datetimeFigureOut">
              <a:t>4/18/25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004-A679-2144-B303-AD9B0944A5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0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A4-469C-3546-AC57-F3463FDA460E}" type="datetimeFigureOut">
              <a:t>4/18/25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004-A679-2144-B303-AD9B0944A5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A4-469C-3546-AC57-F3463FDA460E}" type="datetimeFigureOut">
              <a:t>4/18/25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004-A679-2144-B303-AD9B0944A5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1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A4-469C-3546-AC57-F3463FDA460E}" type="datetimeFigureOut">
              <a:t>4/18/25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004-A679-2144-B303-AD9B0944A5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A4-469C-3546-AC57-F3463FDA460E}" type="datetimeFigureOut">
              <a:t>4/18/25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004-A679-2144-B303-AD9B0944A5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1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A4-469C-3546-AC57-F3463FDA460E}" type="datetimeFigureOut">
              <a:t>4/18/25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004-A679-2144-B303-AD9B0944A5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9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A4-469C-3546-AC57-F3463FDA460E}" type="datetimeFigureOut">
              <a:t>4/18/25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004-A679-2144-B303-AD9B0944A5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A4-469C-3546-AC57-F3463FDA460E}" type="datetimeFigureOut">
              <a:t>4/18/25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004-A679-2144-B303-AD9B0944A5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A4-469C-3546-AC57-F3463FDA460E}" type="datetimeFigureOut">
              <a:t>4/18/25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004-A679-2144-B303-AD9B0944A5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2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A4-469C-3546-AC57-F3463FDA460E}" type="datetimeFigureOut">
              <a:t>4/18/25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004-A679-2144-B303-AD9B0944A5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9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A4-469C-3546-AC57-F3463FDA460E}" type="datetimeFigureOut">
              <a:t>4/18/25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1004-A679-2144-B303-AD9B0944A5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0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BA77A4-469C-3546-AC57-F3463FDA460E}" type="datetimeFigureOut">
              <a:t>4/18/25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D41004-A679-2144-B303-AD9B0944A5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73338B95-1155-87E2-1BD5-A0ECA5647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89" t="8111" b="8246"/>
          <a:stretch/>
        </p:blipFill>
        <p:spPr>
          <a:xfrm>
            <a:off x="5006017" y="3767328"/>
            <a:ext cx="1756600" cy="4309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61BDC2-6A52-0DC3-7814-FE4C48A8332F}"/>
              </a:ext>
            </a:extLst>
          </p:cNvPr>
          <p:cNvSpPr txBox="1"/>
          <p:nvPr/>
        </p:nvSpPr>
        <p:spPr>
          <a:xfrm>
            <a:off x="331381" y="8299047"/>
            <a:ext cx="61952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kern="100" dirty="0">
                <a:effectLst/>
                <a:ea typeface="DengXian" panose="02010600030101010101" pitchFamily="2" charset="-122"/>
              </a:rPr>
              <a:t>Supplementary Figure 5:</a:t>
            </a:r>
            <a:r>
              <a:rPr lang="en-US" sz="1100" kern="100" dirty="0">
                <a:effectLst/>
                <a:ea typeface="DengXian" panose="02010600030101010101" pitchFamily="2" charset="-122"/>
              </a:rPr>
              <a:t> Co-linearity and phylogenetic relationships between the eight Amaranth MAGIC population parent genomes. </a:t>
            </a:r>
            <a:r>
              <a:rPr lang="en-US" sz="1100" b="1" kern="100" dirty="0">
                <a:ea typeface="DengXian" panose="02010600030101010101" pitchFamily="2" charset="-122"/>
              </a:rPr>
              <a:t>A)</a:t>
            </a:r>
            <a:r>
              <a:rPr lang="en-US" sz="1100" kern="100" dirty="0">
                <a:effectLst/>
                <a:ea typeface="DengXian" panose="02010600030101010101" pitchFamily="2" charset="-122"/>
              </a:rPr>
              <a:t> The percentage of annotated genes in collinear blocks between each pairwise genome comparison and within each genome.</a:t>
            </a:r>
            <a:r>
              <a:rPr lang="en-US" sz="1100" b="1" kern="100" dirty="0">
                <a:effectLst/>
                <a:ea typeface="DengXian" panose="02010600030101010101" pitchFamily="2" charset="-122"/>
              </a:rPr>
              <a:t> B</a:t>
            </a:r>
            <a:r>
              <a:rPr lang="en-US" sz="1100" b="1" kern="100" dirty="0">
                <a:ea typeface="DengXian" panose="02010600030101010101" pitchFamily="2" charset="-122"/>
              </a:rPr>
              <a:t>)</a:t>
            </a:r>
            <a:r>
              <a:rPr lang="en-US" sz="1100" kern="100" dirty="0">
                <a:effectLst/>
                <a:ea typeface="DengXian" panose="02010600030101010101" pitchFamily="2" charset="-122"/>
              </a:rPr>
              <a:t> The syntenic relationships between the Amaranth genomes. Grey lines link genes showing micro-synteny. Chromosomes are numbered, with the </a:t>
            </a:r>
            <a:r>
              <a:rPr lang="en-US" sz="1100" i="1" kern="100" dirty="0">
                <a:effectLst/>
                <a:ea typeface="DengXian" panose="02010600030101010101" pitchFamily="2" charset="-122"/>
              </a:rPr>
              <a:t>A. cruentus</a:t>
            </a:r>
            <a:r>
              <a:rPr lang="en-US" sz="1100" kern="100" dirty="0">
                <a:effectLst/>
                <a:ea typeface="DengXian" panose="02010600030101010101" pitchFamily="2" charset="-122"/>
              </a:rPr>
              <a:t> genomes in pink and </a:t>
            </a:r>
            <a:r>
              <a:rPr lang="en-US" sz="1100" i="1" kern="100" dirty="0">
                <a:effectLst/>
                <a:ea typeface="DengXian" panose="02010600030101010101" pitchFamily="2" charset="-122"/>
              </a:rPr>
              <a:t>A. hypochondriacus </a:t>
            </a:r>
            <a:r>
              <a:rPr lang="en-US" sz="1100" kern="100" dirty="0">
                <a:effectLst/>
                <a:ea typeface="DengXian" panose="02010600030101010101" pitchFamily="2" charset="-122"/>
              </a:rPr>
              <a:t>genomes in blue. </a:t>
            </a:r>
            <a:r>
              <a:rPr lang="en-US" sz="1100" b="1" kern="100" dirty="0">
                <a:ea typeface="DengXian" panose="02010600030101010101" pitchFamily="2" charset="-122"/>
              </a:rPr>
              <a:t>C)</a:t>
            </a:r>
            <a:r>
              <a:rPr lang="en-US" sz="1100" kern="100" dirty="0">
                <a:effectLst/>
                <a:ea typeface="DengXian" panose="02010600030101010101" pitchFamily="2" charset="-122"/>
              </a:rPr>
              <a:t> A phylogenetic tree of the relationships between species based on 5534 single-copy genes. </a:t>
            </a:r>
            <a:r>
              <a:rPr lang="en-US" sz="1100" kern="100" dirty="0" err="1">
                <a:effectLst/>
                <a:ea typeface="DengXian" panose="02010600030101010101" pitchFamily="2" charset="-122"/>
              </a:rPr>
              <a:t>Ac_ref</a:t>
            </a:r>
            <a:r>
              <a:rPr lang="en-US" sz="1100" kern="100" dirty="0">
                <a:effectLst/>
                <a:ea typeface="DengXian" panose="02010600030101010101" pitchFamily="2" charset="-122"/>
              </a:rPr>
              <a:t> indicates the updated annotation of the </a:t>
            </a:r>
            <a:r>
              <a:rPr lang="en-US" sz="1100" i="1" kern="100" dirty="0">
                <a:effectLst/>
                <a:ea typeface="DengXian" panose="02010600030101010101" pitchFamily="2" charset="-122"/>
              </a:rPr>
              <a:t>A. cruentus </a:t>
            </a:r>
            <a:r>
              <a:rPr lang="en-US" sz="1100" kern="100" dirty="0">
                <a:effectLst/>
                <a:ea typeface="DengXian" panose="02010600030101010101" pitchFamily="2" charset="-122"/>
              </a:rPr>
              <a:t>reference genome and </a:t>
            </a:r>
            <a:r>
              <a:rPr lang="en-US" sz="1100" kern="100" dirty="0" err="1">
                <a:effectLst/>
                <a:ea typeface="DengXian" panose="02010600030101010101" pitchFamily="2" charset="-122"/>
              </a:rPr>
              <a:t>Ah_ref</a:t>
            </a:r>
            <a:r>
              <a:rPr lang="en-US" sz="1100" kern="100" dirty="0">
                <a:effectLst/>
                <a:ea typeface="DengXian" panose="02010600030101010101" pitchFamily="2" charset="-122"/>
              </a:rPr>
              <a:t> indicates the published </a:t>
            </a:r>
            <a:r>
              <a:rPr lang="en-US" sz="1100" i="1" kern="100" dirty="0">
                <a:effectLst/>
                <a:ea typeface="DengXian" panose="02010600030101010101" pitchFamily="2" charset="-122"/>
              </a:rPr>
              <a:t>A. hypochondriacu</a:t>
            </a:r>
            <a:r>
              <a:rPr lang="en-US" sz="1100" kern="100" dirty="0">
                <a:effectLst/>
                <a:ea typeface="DengXian" panose="02010600030101010101" pitchFamily="2" charset="-122"/>
              </a:rPr>
              <a:t>s genome (Lightfoot et al. 2017).</a:t>
            </a:r>
            <a:endParaRPr lang="en-GB" sz="1100" dirty="0"/>
          </a:p>
        </p:txBody>
      </p:sp>
      <p:sp>
        <p:nvSpPr>
          <p:cNvPr id="5" name="Google Shape;95;p1">
            <a:extLst>
              <a:ext uri="{FF2B5EF4-FFF2-40B4-BE49-F238E27FC236}">
                <a16:creationId xmlns:a16="http://schemas.microsoft.com/office/drawing/2014/main" id="{8B64B0C6-7F40-20FB-E75F-645E61DED458}"/>
              </a:ext>
            </a:extLst>
          </p:cNvPr>
          <p:cNvSpPr txBox="1"/>
          <p:nvPr/>
        </p:nvSpPr>
        <p:spPr>
          <a:xfrm>
            <a:off x="273881" y="160403"/>
            <a:ext cx="18269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DD525BBD-A75F-1C32-834E-F370A99129FD}"/>
              </a:ext>
            </a:extLst>
          </p:cNvPr>
          <p:cNvSpPr txBox="1"/>
          <p:nvPr/>
        </p:nvSpPr>
        <p:spPr>
          <a:xfrm>
            <a:off x="91183" y="3172782"/>
            <a:ext cx="18269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F48ABD04-F06F-0CF6-75D2-566300CC79B1}"/>
              </a:ext>
            </a:extLst>
          </p:cNvPr>
          <p:cNvSpPr txBox="1"/>
          <p:nvPr/>
        </p:nvSpPr>
        <p:spPr>
          <a:xfrm>
            <a:off x="4727713" y="3211684"/>
            <a:ext cx="18269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83048B-CFFC-5B29-ADC4-886980E1FC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51" t="61596" r="13981" b="3306"/>
          <a:stretch/>
        </p:blipFill>
        <p:spPr>
          <a:xfrm>
            <a:off x="782249" y="0"/>
            <a:ext cx="4733458" cy="3250585"/>
          </a:xfrm>
          <a:prstGeom prst="rect">
            <a:avLst/>
          </a:prstGeom>
        </p:spPr>
      </p:pic>
      <p:pic>
        <p:nvPicPr>
          <p:cNvPr id="11" name="Picture 10" descr="A close-up of a chart&#10;&#10;Description automatically generated">
            <a:extLst>
              <a:ext uri="{FF2B5EF4-FFF2-40B4-BE49-F238E27FC236}">
                <a16:creationId xmlns:a16="http://schemas.microsoft.com/office/drawing/2014/main" id="{2FA0037D-80D7-8AE6-287B-B466DA3112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611" t="5547" b="5742"/>
          <a:stretch/>
        </p:blipFill>
        <p:spPr>
          <a:xfrm>
            <a:off x="365230" y="3511296"/>
            <a:ext cx="4632274" cy="47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125</Words>
  <Application>Microsoft Macintosh PowerPoint</Application>
  <PresentationFormat>A4 Paper (210x297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DengXian</vt:lpstr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Katherine Denby</dc:creator>
  <cp:lastModifiedBy>Katherine Denby</cp:lastModifiedBy>
  <cp:revision>8</cp:revision>
  <dcterms:created xsi:type="dcterms:W3CDTF">2024-06-12T15:30:49Z</dcterms:created>
  <dcterms:modified xsi:type="dcterms:W3CDTF">2025-04-18T16:52:51Z</dcterms:modified>
</cp:coreProperties>
</file>