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6200438" cy="29160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lrQcAoGVWIjrGxGVhPCLPcGVO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3"/>
  </p:normalViewPr>
  <p:slideViewPr>
    <p:cSldViewPr snapToGrid="0">
      <p:cViewPr>
        <p:scale>
          <a:sx n="60" d="100"/>
          <a:sy n="60" d="100"/>
        </p:scale>
        <p:origin x="2240" y="-5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5" Type="http://customschemas.google.com/relationships/presentationmetadata" Target="metadata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71750" y="1143000"/>
            <a:ext cx="171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1143000"/>
            <a:ext cx="171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13780" y="1552549"/>
            <a:ext cx="13972878" cy="563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113780" y="7762710"/>
            <a:ext cx="13972878" cy="185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983840" y="12162143"/>
            <a:ext cx="24712420" cy="34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6103852" y="8770176"/>
            <a:ext cx="24712420" cy="1027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05343" y="7269955"/>
            <a:ext cx="13972878" cy="1213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30"/>
              <a:buFont typeface="Calibri"/>
              <a:buNone/>
              <a:defRPr sz="106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05343" y="19514786"/>
            <a:ext cx="13972878" cy="637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3543"/>
              <a:buNone/>
              <a:defRPr sz="354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3189"/>
              <a:buNone/>
              <a:defRPr sz="318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13780" y="1552549"/>
            <a:ext cx="13972878" cy="563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13780" y="7762710"/>
            <a:ext cx="6885186" cy="185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8201472" y="7762710"/>
            <a:ext cx="6885186" cy="185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15890" y="1552549"/>
            <a:ext cx="13972878" cy="563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15892" y="7148445"/>
            <a:ext cx="6853544" cy="35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1pPr>
            <a:lvl2pPr marL="914400" lvl="1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 b="1"/>
            </a:lvl2pPr>
            <a:lvl3pPr marL="1371600" lvl="2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 b="1"/>
            </a:lvl3pPr>
            <a:lvl4pPr marL="1828800" lvl="3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4pPr>
            <a:lvl5pPr marL="2286000" lvl="4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5pPr>
            <a:lvl6pPr marL="2743200" lvl="5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6pPr>
            <a:lvl7pPr marL="3200400" lvl="6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7pPr>
            <a:lvl8pPr marL="3657600" lvl="7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8pPr>
            <a:lvl9pPr marL="4114800" lvl="8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115892" y="10651788"/>
            <a:ext cx="6853544" cy="156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8201473" y="7148445"/>
            <a:ext cx="6887296" cy="35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1pPr>
            <a:lvl2pPr marL="914400" lvl="1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 b="1"/>
            </a:lvl2pPr>
            <a:lvl3pPr marL="1371600" lvl="2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 b="1"/>
            </a:lvl3pPr>
            <a:lvl4pPr marL="1828800" lvl="3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4pPr>
            <a:lvl5pPr marL="2286000" lvl="4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5pPr>
            <a:lvl6pPr marL="2743200" lvl="5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6pPr>
            <a:lvl7pPr marL="3200400" lvl="6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7pPr>
            <a:lvl8pPr marL="3657600" lvl="7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8pPr>
            <a:lvl9pPr marL="4114800" lvl="8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8201473" y="10651788"/>
            <a:ext cx="6887296" cy="156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3780" y="1552549"/>
            <a:ext cx="13972878" cy="563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115890" y="1944052"/>
            <a:ext cx="5225063" cy="680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69"/>
              <a:buFont typeface="Calibri"/>
              <a:buNone/>
              <a:defRPr sz="566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887296" y="4198620"/>
            <a:ext cx="8201472" cy="2072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858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Char char="•"/>
              <a:defRPr sz="5669"/>
            </a:lvl1pPr>
            <a:lvl2pPr marL="914400" lvl="1" indent="-543623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4961"/>
              <a:buChar char="•"/>
              <a:defRPr sz="4961"/>
            </a:lvl2pPr>
            <a:lvl3pPr marL="1371600" lvl="2" indent="-498602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4252"/>
              <a:buChar char="•"/>
              <a:defRPr sz="4252"/>
            </a:lvl3pPr>
            <a:lvl4pPr marL="1828800" lvl="3" indent="-45358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Char char="•"/>
              <a:defRPr sz="3543"/>
            </a:lvl4pPr>
            <a:lvl5pPr marL="2286000" lvl="4" indent="-45358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Char char="•"/>
              <a:defRPr sz="3543"/>
            </a:lvl5pPr>
            <a:lvl6pPr marL="2743200" lvl="5" indent="-45358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Char char="•"/>
              <a:defRPr sz="3543"/>
            </a:lvl6pPr>
            <a:lvl7pPr marL="3200400" lvl="6" indent="-45358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Char char="•"/>
              <a:defRPr sz="3543"/>
            </a:lvl7pPr>
            <a:lvl8pPr marL="3657600" lvl="7" indent="-45358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Char char="•"/>
              <a:defRPr sz="3543"/>
            </a:lvl8pPr>
            <a:lvl9pPr marL="4114800" lvl="8" indent="-45358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Char char="•"/>
              <a:defRPr sz="3543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115890" y="8748236"/>
            <a:ext cx="5225063" cy="1620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1pPr>
            <a:lvl2pPr marL="914400" lvl="1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  <a:defRPr sz="2480"/>
            </a:lvl2pPr>
            <a:lvl3pPr marL="1371600" lvl="2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3pPr>
            <a:lvl4pPr marL="1828800" lvl="3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4pPr>
            <a:lvl5pPr marL="2286000" lvl="4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5pPr>
            <a:lvl6pPr marL="2743200" lvl="5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6pPr>
            <a:lvl7pPr marL="3200400" lvl="6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7pPr>
            <a:lvl8pPr marL="3657600" lvl="7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8pPr>
            <a:lvl9pPr marL="4114800" lvl="8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115890" y="1944052"/>
            <a:ext cx="5225063" cy="680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69"/>
              <a:buFont typeface="Calibri"/>
              <a:buNone/>
              <a:defRPr sz="566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6887296" y="4198620"/>
            <a:ext cx="8201472" cy="2072306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115890" y="8748236"/>
            <a:ext cx="5225063" cy="1620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1pPr>
            <a:lvl2pPr marL="914400" lvl="1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  <a:defRPr sz="2480"/>
            </a:lvl2pPr>
            <a:lvl3pPr marL="1371600" lvl="2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3pPr>
            <a:lvl4pPr marL="1828800" lvl="3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4pPr>
            <a:lvl5pPr marL="2286000" lvl="4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5pPr>
            <a:lvl6pPr marL="2743200" lvl="5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6pPr>
            <a:lvl7pPr marL="3200400" lvl="6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7pPr>
            <a:lvl8pPr marL="3657600" lvl="7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8pPr>
            <a:lvl9pPr marL="4114800" lvl="8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113780" y="1552549"/>
            <a:ext cx="13972878" cy="563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1150907" y="10027397"/>
            <a:ext cx="18502252" cy="1397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113780" y="1552549"/>
            <a:ext cx="13972878" cy="563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95"/>
              <a:buFont typeface="Calibri"/>
              <a:buNone/>
              <a:defRPr sz="7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113780" y="7762710"/>
            <a:ext cx="13972878" cy="185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4362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8602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3580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101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sz="31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101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sz="31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101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sz="31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101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sz="31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101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sz="31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101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3189"/>
              <a:buFont typeface="Arial"/>
              <a:buChar char="•"/>
              <a:defRPr sz="31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113780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366395" y="27027737"/>
            <a:ext cx="5467648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441559" y="27027737"/>
            <a:ext cx="3645099" cy="15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  <a:defRPr sz="21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8EBF2C-6416-D2E0-441F-E3721FD2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38" y="12125810"/>
            <a:ext cx="13387976" cy="13394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1EC1F-F66F-EEC4-F51B-E97319A4C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846" y="1012373"/>
            <a:ext cx="12042992" cy="10888949"/>
          </a:xfrm>
          <a:prstGeom prst="rect">
            <a:avLst/>
          </a:prstGeom>
        </p:spPr>
      </p:pic>
      <p:sp>
        <p:nvSpPr>
          <p:cNvPr id="107" name="Google Shape;107;p14"/>
          <p:cNvSpPr txBox="1"/>
          <p:nvPr/>
        </p:nvSpPr>
        <p:spPr>
          <a:xfrm>
            <a:off x="999749" y="1012373"/>
            <a:ext cx="1826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999749" y="12475631"/>
            <a:ext cx="1826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9;p14">
            <a:extLst>
              <a:ext uri="{FF2B5EF4-FFF2-40B4-BE49-F238E27FC236}">
                <a16:creationId xmlns:a16="http://schemas.microsoft.com/office/drawing/2014/main" id="{6B1C7DB2-FF28-5D21-7E6A-14DF0AF0DFA8}"/>
              </a:ext>
            </a:extLst>
          </p:cNvPr>
          <p:cNvSpPr txBox="1"/>
          <p:nvPr/>
        </p:nvSpPr>
        <p:spPr>
          <a:xfrm>
            <a:off x="1674195" y="25627263"/>
            <a:ext cx="12885804" cy="155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Supplementary Figure 2. Accession and metabolite sample clustering based on </a:t>
            </a:r>
            <a:r>
              <a:rPr lang="en-US" sz="19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normalised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for 3259 non-redundant detected features. A) </a:t>
            </a:r>
            <a:r>
              <a:rPr lang="en-US" sz="19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 clustering d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endrogram revealing similarity between biological replicate samples as well as differences between the two species.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B) 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bi-plot demonstrating clear separation of the two species groups based on principal component analysis of the metabolites.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62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Maud De Kinderen</dc:creator>
  <cp:lastModifiedBy>Katherine Denby</cp:lastModifiedBy>
  <cp:revision>20</cp:revision>
  <dcterms:created xsi:type="dcterms:W3CDTF">2023-04-04T20:48:41Z</dcterms:created>
  <dcterms:modified xsi:type="dcterms:W3CDTF">2024-08-19T10:51:44Z</dcterms:modified>
</cp:coreProperties>
</file>