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6200438" cy="2916078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glrQcAoGVWIjrGxGVhPCLPcGVO9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0500"/>
    <p:restoredTop sz="94720"/>
  </p:normalViewPr>
  <p:slideViewPr>
    <p:cSldViewPr snapToGrid="0">
      <p:cViewPr>
        <p:scale>
          <a:sx n="70" d="100"/>
          <a:sy n="70" d="100"/>
        </p:scale>
        <p:origin x="111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15" Type="http://customschemas.google.com/relationships/presentationmetadata" Target="metadata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571750" y="1143000"/>
            <a:ext cx="1714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71750" y="1143000"/>
            <a:ext cx="1714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1215033" y="4772381"/>
            <a:ext cx="13770372" cy="10152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630"/>
              <a:buFont typeface="Calibri"/>
              <a:buNone/>
              <a:defRPr sz="1063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2025055" y="15316166"/>
            <a:ext cx="12150329" cy="7040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1pPr>
            <a:lvl2pPr lvl="1" algn="ctr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2pPr>
            <a:lvl3pPr lvl="2" algn="ctr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3189"/>
              <a:buNone/>
              <a:defRPr sz="3189"/>
            </a:lvl3pPr>
            <a:lvl4pPr lvl="3" algn="ctr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2835"/>
              <a:buNone/>
              <a:defRPr sz="2835"/>
            </a:lvl4pPr>
            <a:lvl5pPr lvl="4" algn="ctr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2835"/>
              <a:buNone/>
              <a:defRPr sz="2835"/>
            </a:lvl5pPr>
            <a:lvl6pPr lvl="5" algn="ctr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2835"/>
              <a:buNone/>
              <a:defRPr sz="2835"/>
            </a:lvl6pPr>
            <a:lvl7pPr lvl="6" algn="ctr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2835"/>
              <a:buNone/>
              <a:defRPr sz="2835"/>
            </a:lvl7pPr>
            <a:lvl8pPr lvl="7" algn="ctr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2835"/>
              <a:buNone/>
              <a:defRPr sz="2835"/>
            </a:lvl8pPr>
            <a:lvl9pPr lvl="8" algn="ctr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2835"/>
              <a:buNone/>
              <a:defRPr sz="2835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1113780" y="27027737"/>
            <a:ext cx="3645099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5366395" y="27027737"/>
            <a:ext cx="5467648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11441559" y="27027737"/>
            <a:ext cx="3645099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983840" y="12162143"/>
            <a:ext cx="24712420" cy="3493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6103852" y="8770176"/>
            <a:ext cx="24712420" cy="102771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1113780" y="27027737"/>
            <a:ext cx="3645099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5366395" y="27027737"/>
            <a:ext cx="5467648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11441559" y="27027737"/>
            <a:ext cx="3645099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1105343" y="7269955"/>
            <a:ext cx="13972878" cy="12130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630"/>
              <a:buFont typeface="Calibri"/>
              <a:buNone/>
              <a:defRPr sz="1063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1105343" y="19514786"/>
            <a:ext cx="13972878" cy="6378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rgbClr val="888888"/>
              </a:buClr>
              <a:buSzPts val="3543"/>
              <a:buNone/>
              <a:defRPr sz="3543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rgbClr val="888888"/>
              </a:buClr>
              <a:buSzPts val="3189"/>
              <a:buNone/>
              <a:defRPr sz="3189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rgbClr val="888888"/>
              </a:buClr>
              <a:buSzPts val="2835"/>
              <a:buNone/>
              <a:defRPr sz="2835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rgbClr val="888888"/>
              </a:buClr>
              <a:buSzPts val="2835"/>
              <a:buNone/>
              <a:defRPr sz="2835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rgbClr val="888888"/>
              </a:buClr>
              <a:buSzPts val="2835"/>
              <a:buNone/>
              <a:defRPr sz="2835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rgbClr val="888888"/>
              </a:buClr>
              <a:buSzPts val="2835"/>
              <a:buNone/>
              <a:defRPr sz="2835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rgbClr val="888888"/>
              </a:buClr>
              <a:buSzPts val="2835"/>
              <a:buNone/>
              <a:defRPr sz="2835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rgbClr val="888888"/>
              </a:buClr>
              <a:buSzPts val="2835"/>
              <a:buNone/>
              <a:defRPr sz="2835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1113780" y="27027737"/>
            <a:ext cx="3645099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5366395" y="27027737"/>
            <a:ext cx="5467648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11441559" y="27027737"/>
            <a:ext cx="3645099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1113780" y="1552549"/>
            <a:ext cx="13972878" cy="5636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113780" y="7762710"/>
            <a:ext cx="6885186" cy="18502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8201472" y="7762710"/>
            <a:ext cx="6885186" cy="18502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1113780" y="27027737"/>
            <a:ext cx="3645099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5366395" y="27027737"/>
            <a:ext cx="5467648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11441559" y="27027737"/>
            <a:ext cx="3645099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1115890" y="1552549"/>
            <a:ext cx="13972878" cy="5636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1115892" y="7148445"/>
            <a:ext cx="6853544" cy="3503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 b="1"/>
            </a:lvl1pPr>
            <a:lvl2pPr marL="914400" lvl="1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 b="1"/>
            </a:lvl2pPr>
            <a:lvl3pPr marL="1371600" lvl="2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3189"/>
              <a:buNone/>
              <a:defRPr sz="3189" b="1"/>
            </a:lvl3pPr>
            <a:lvl4pPr marL="1828800" lvl="3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2835"/>
              <a:buNone/>
              <a:defRPr sz="2835" b="1"/>
            </a:lvl4pPr>
            <a:lvl5pPr marL="2286000" lvl="4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2835"/>
              <a:buNone/>
              <a:defRPr sz="2835" b="1"/>
            </a:lvl5pPr>
            <a:lvl6pPr marL="2743200" lvl="5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2835"/>
              <a:buNone/>
              <a:defRPr sz="2835" b="1"/>
            </a:lvl6pPr>
            <a:lvl7pPr marL="3200400" lvl="6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2835"/>
              <a:buNone/>
              <a:defRPr sz="2835" b="1"/>
            </a:lvl7pPr>
            <a:lvl8pPr marL="3657600" lvl="7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2835"/>
              <a:buNone/>
              <a:defRPr sz="2835" b="1"/>
            </a:lvl8pPr>
            <a:lvl9pPr marL="4114800" lvl="8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2835"/>
              <a:buNone/>
              <a:defRPr sz="2835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1115892" y="10651788"/>
            <a:ext cx="6853544" cy="1566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8201473" y="7148445"/>
            <a:ext cx="6887296" cy="3503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 b="1"/>
            </a:lvl1pPr>
            <a:lvl2pPr marL="914400" lvl="1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 b="1"/>
            </a:lvl2pPr>
            <a:lvl3pPr marL="1371600" lvl="2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3189"/>
              <a:buNone/>
              <a:defRPr sz="3189" b="1"/>
            </a:lvl3pPr>
            <a:lvl4pPr marL="1828800" lvl="3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2835"/>
              <a:buNone/>
              <a:defRPr sz="2835" b="1"/>
            </a:lvl4pPr>
            <a:lvl5pPr marL="2286000" lvl="4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2835"/>
              <a:buNone/>
              <a:defRPr sz="2835" b="1"/>
            </a:lvl5pPr>
            <a:lvl6pPr marL="2743200" lvl="5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2835"/>
              <a:buNone/>
              <a:defRPr sz="2835" b="1"/>
            </a:lvl6pPr>
            <a:lvl7pPr marL="3200400" lvl="6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2835"/>
              <a:buNone/>
              <a:defRPr sz="2835" b="1"/>
            </a:lvl7pPr>
            <a:lvl8pPr marL="3657600" lvl="7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2835"/>
              <a:buNone/>
              <a:defRPr sz="2835" b="1"/>
            </a:lvl8pPr>
            <a:lvl9pPr marL="4114800" lvl="8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2835"/>
              <a:buNone/>
              <a:defRPr sz="2835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8201473" y="10651788"/>
            <a:ext cx="6887296" cy="1566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1113780" y="27027737"/>
            <a:ext cx="3645099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5366395" y="27027737"/>
            <a:ext cx="5467648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11441559" y="27027737"/>
            <a:ext cx="3645099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1113780" y="1552549"/>
            <a:ext cx="13972878" cy="5636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1113780" y="27027737"/>
            <a:ext cx="3645099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5366395" y="27027737"/>
            <a:ext cx="5467648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11441559" y="27027737"/>
            <a:ext cx="3645099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1113780" y="27027737"/>
            <a:ext cx="3645099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5366395" y="27027737"/>
            <a:ext cx="5467648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11441559" y="27027737"/>
            <a:ext cx="3645099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1115890" y="1944052"/>
            <a:ext cx="5225063" cy="6804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69"/>
              <a:buFont typeface="Calibri"/>
              <a:buNone/>
              <a:defRPr sz="566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6887296" y="4198620"/>
            <a:ext cx="8201472" cy="20723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8858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Char char="•"/>
              <a:defRPr sz="5669"/>
            </a:lvl1pPr>
            <a:lvl2pPr marL="914400" lvl="1" indent="-543623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4961"/>
              <a:buChar char="•"/>
              <a:defRPr sz="4961"/>
            </a:lvl2pPr>
            <a:lvl3pPr marL="1371600" lvl="2" indent="-498602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4252"/>
              <a:buChar char="•"/>
              <a:defRPr sz="4252"/>
            </a:lvl3pPr>
            <a:lvl4pPr marL="1828800" lvl="3" indent="-45358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3543"/>
              <a:buChar char="•"/>
              <a:defRPr sz="3543"/>
            </a:lvl4pPr>
            <a:lvl5pPr marL="2286000" lvl="4" indent="-45358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3543"/>
              <a:buChar char="•"/>
              <a:defRPr sz="3543"/>
            </a:lvl5pPr>
            <a:lvl6pPr marL="2743200" lvl="5" indent="-45358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3543"/>
              <a:buChar char="•"/>
              <a:defRPr sz="3543"/>
            </a:lvl6pPr>
            <a:lvl7pPr marL="3200400" lvl="6" indent="-45358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3543"/>
              <a:buChar char="•"/>
              <a:defRPr sz="3543"/>
            </a:lvl7pPr>
            <a:lvl8pPr marL="3657600" lvl="7" indent="-45358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3543"/>
              <a:buChar char="•"/>
              <a:defRPr sz="3543"/>
            </a:lvl8pPr>
            <a:lvl9pPr marL="4114800" lvl="8" indent="-45358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3543"/>
              <a:buChar char="•"/>
              <a:defRPr sz="3543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1115890" y="8748236"/>
            <a:ext cx="5225063" cy="16207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2835"/>
              <a:buNone/>
              <a:defRPr sz="2835"/>
            </a:lvl1pPr>
            <a:lvl2pPr marL="914400" lvl="1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2480"/>
              <a:buNone/>
              <a:defRPr sz="2480"/>
            </a:lvl2pPr>
            <a:lvl3pPr marL="1371600" lvl="2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/>
            </a:lvl3pPr>
            <a:lvl4pPr marL="1828800" lvl="3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772"/>
              <a:buNone/>
              <a:defRPr sz="1770"/>
            </a:lvl4pPr>
            <a:lvl5pPr marL="2286000" lvl="4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772"/>
              <a:buNone/>
              <a:defRPr sz="1770"/>
            </a:lvl5pPr>
            <a:lvl6pPr marL="2743200" lvl="5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772"/>
              <a:buNone/>
              <a:defRPr sz="1770"/>
            </a:lvl6pPr>
            <a:lvl7pPr marL="3200400" lvl="6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772"/>
              <a:buNone/>
              <a:defRPr sz="1770"/>
            </a:lvl7pPr>
            <a:lvl8pPr marL="3657600" lvl="7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772"/>
              <a:buNone/>
              <a:defRPr sz="1770"/>
            </a:lvl8pPr>
            <a:lvl9pPr marL="4114800" lvl="8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772"/>
              <a:buNone/>
              <a:defRPr sz="177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1113780" y="27027737"/>
            <a:ext cx="3645099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5366395" y="27027737"/>
            <a:ext cx="5467648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11441559" y="27027737"/>
            <a:ext cx="3645099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1115890" y="1944052"/>
            <a:ext cx="5225063" cy="6804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69"/>
              <a:buFont typeface="Calibri"/>
              <a:buNone/>
              <a:defRPr sz="566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6887296" y="4198620"/>
            <a:ext cx="8201472" cy="2072306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1115890" y="8748236"/>
            <a:ext cx="5225063" cy="16207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2835"/>
              <a:buNone/>
              <a:defRPr sz="2835"/>
            </a:lvl1pPr>
            <a:lvl2pPr marL="914400" lvl="1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2480"/>
              <a:buNone/>
              <a:defRPr sz="2480"/>
            </a:lvl2pPr>
            <a:lvl3pPr marL="1371600" lvl="2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/>
            </a:lvl3pPr>
            <a:lvl4pPr marL="1828800" lvl="3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772"/>
              <a:buNone/>
              <a:defRPr sz="1770"/>
            </a:lvl4pPr>
            <a:lvl5pPr marL="2286000" lvl="4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772"/>
              <a:buNone/>
              <a:defRPr sz="1770"/>
            </a:lvl5pPr>
            <a:lvl6pPr marL="2743200" lvl="5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772"/>
              <a:buNone/>
              <a:defRPr sz="1770"/>
            </a:lvl6pPr>
            <a:lvl7pPr marL="3200400" lvl="6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772"/>
              <a:buNone/>
              <a:defRPr sz="1770"/>
            </a:lvl7pPr>
            <a:lvl8pPr marL="3657600" lvl="7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772"/>
              <a:buNone/>
              <a:defRPr sz="1770"/>
            </a:lvl8pPr>
            <a:lvl9pPr marL="4114800" lvl="8" indent="-2286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772"/>
              <a:buNone/>
              <a:defRPr sz="177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1113780" y="27027737"/>
            <a:ext cx="3645099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5366395" y="27027737"/>
            <a:ext cx="5467648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11441559" y="27027737"/>
            <a:ext cx="3645099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113780" y="1552549"/>
            <a:ext cx="13972878" cy="5636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-1150907" y="10027397"/>
            <a:ext cx="18502252" cy="13972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1113780" y="27027737"/>
            <a:ext cx="3645099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5366395" y="27027737"/>
            <a:ext cx="5467648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11441559" y="27027737"/>
            <a:ext cx="3645099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1113780" y="1552549"/>
            <a:ext cx="13972878" cy="5636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795"/>
              <a:buFont typeface="Calibri"/>
              <a:buNone/>
              <a:defRPr sz="7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1113780" y="7762710"/>
            <a:ext cx="13972878" cy="18502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54362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1"/>
              <a:buFont typeface="Arial"/>
              <a:buChar char="•"/>
              <a:defRPr sz="496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98602" algn="l" rtl="0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4252"/>
              <a:buFont typeface="Arial"/>
              <a:buChar char="•"/>
              <a:defRPr sz="425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53580" algn="l" rtl="0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sz="35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31101" algn="l" rtl="0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3189"/>
              <a:buFont typeface="Arial"/>
              <a:buChar char="•"/>
              <a:defRPr sz="318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31101" algn="l" rtl="0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3189"/>
              <a:buFont typeface="Arial"/>
              <a:buChar char="•"/>
              <a:defRPr sz="318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31101" algn="l" rtl="0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3189"/>
              <a:buFont typeface="Arial"/>
              <a:buChar char="•"/>
              <a:defRPr sz="318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31101" algn="l" rtl="0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3189"/>
              <a:buFont typeface="Arial"/>
              <a:buChar char="•"/>
              <a:defRPr sz="318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31101" algn="l" rtl="0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3189"/>
              <a:buFont typeface="Arial"/>
              <a:buChar char="•"/>
              <a:defRPr sz="318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31101" algn="l" rtl="0">
              <a:lnSpc>
                <a:spcPct val="90000"/>
              </a:lnSpc>
              <a:spcBef>
                <a:spcPts val="886"/>
              </a:spcBef>
              <a:spcAft>
                <a:spcPts val="0"/>
              </a:spcAft>
              <a:buClr>
                <a:schemeClr val="dk1"/>
              </a:buClr>
              <a:buSzPts val="3189"/>
              <a:buFont typeface="Arial"/>
              <a:buChar char="•"/>
              <a:defRPr sz="318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1113780" y="27027737"/>
            <a:ext cx="3645099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5366395" y="27027737"/>
            <a:ext cx="5467648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11441559" y="27027737"/>
            <a:ext cx="3645099" cy="1552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26"/>
              <a:buFont typeface="Arial"/>
              <a:buNone/>
              <a:defRPr sz="21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A chart of different colored bars&#10;&#10;AI-generated content may be incorrect.">
            <a:extLst>
              <a:ext uri="{FF2B5EF4-FFF2-40B4-BE49-F238E27FC236}">
                <a16:creationId xmlns:a16="http://schemas.microsoft.com/office/drawing/2014/main" id="{2F6C8BE7-EF74-317A-B88B-091B39FB6B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633" y="12952117"/>
            <a:ext cx="7638949" cy="7638949"/>
          </a:xfrm>
          <a:prstGeom prst="rect">
            <a:avLst/>
          </a:prstGeom>
        </p:spPr>
      </p:pic>
      <p:pic>
        <p:nvPicPr>
          <p:cNvPr id="18" name="Picture 17" descr="A chart of different colored objects&#10;&#10;AI-generated content may be incorrect.">
            <a:extLst>
              <a:ext uri="{FF2B5EF4-FFF2-40B4-BE49-F238E27FC236}">
                <a16:creationId xmlns:a16="http://schemas.microsoft.com/office/drawing/2014/main" id="{31DB508F-4986-B385-D7B1-73CFD3622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74872" y="12952117"/>
            <a:ext cx="7638949" cy="7638949"/>
          </a:xfrm>
          <a:prstGeom prst="rect">
            <a:avLst/>
          </a:prstGeom>
        </p:spPr>
      </p:pic>
      <p:pic>
        <p:nvPicPr>
          <p:cNvPr id="11" name="Picture 10" descr="A graph of different sizes and colors&#10;&#10;AI-generated content may be incorrect.">
            <a:extLst>
              <a:ext uri="{FF2B5EF4-FFF2-40B4-BE49-F238E27FC236}">
                <a16:creationId xmlns:a16="http://schemas.microsoft.com/office/drawing/2014/main" id="{BE3CCA97-A8AA-7AFB-F99A-1D0ECF685B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43840" y="6560473"/>
            <a:ext cx="7638949" cy="6363429"/>
          </a:xfrm>
          <a:prstGeom prst="rect">
            <a:avLst/>
          </a:prstGeom>
        </p:spPr>
      </p:pic>
      <p:pic>
        <p:nvPicPr>
          <p:cNvPr id="9" name="Picture 8" descr="A graph of different sizes and colors&#10;&#10;AI-generated content may be incorrect.">
            <a:extLst>
              <a:ext uri="{FF2B5EF4-FFF2-40B4-BE49-F238E27FC236}">
                <a16:creationId xmlns:a16="http://schemas.microsoft.com/office/drawing/2014/main" id="{39558074-AB28-7409-6FD4-99CB095C31B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1466" y="6589314"/>
            <a:ext cx="7638950" cy="6363430"/>
          </a:xfrm>
          <a:prstGeom prst="rect">
            <a:avLst/>
          </a:prstGeom>
        </p:spPr>
      </p:pic>
      <p:pic>
        <p:nvPicPr>
          <p:cNvPr id="6" name="Picture 5" descr="A graph of different sizes and colors&#10;&#10;AI-generated content may be incorrect.">
            <a:extLst>
              <a:ext uri="{FF2B5EF4-FFF2-40B4-BE49-F238E27FC236}">
                <a16:creationId xmlns:a16="http://schemas.microsoft.com/office/drawing/2014/main" id="{93F0F302-69DC-A0C9-5803-E1499FBD424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92174" y="51417"/>
            <a:ext cx="7638950" cy="6363430"/>
          </a:xfrm>
          <a:prstGeom prst="rect">
            <a:avLst/>
          </a:prstGeom>
        </p:spPr>
      </p:pic>
      <p:pic>
        <p:nvPicPr>
          <p:cNvPr id="4" name="Picture 3" descr="A graph of different sizes and shapes&#10;&#10;AI-generated content may be incorrect.">
            <a:extLst>
              <a:ext uri="{FF2B5EF4-FFF2-40B4-BE49-F238E27FC236}">
                <a16:creationId xmlns:a16="http://schemas.microsoft.com/office/drawing/2014/main" id="{A1B5847A-2C62-86A9-3170-1DA3CD54F46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1466" y="218677"/>
            <a:ext cx="7638950" cy="6363430"/>
          </a:xfrm>
          <a:prstGeom prst="rect">
            <a:avLst/>
          </a:prstGeom>
        </p:spPr>
      </p:pic>
      <p:sp>
        <p:nvSpPr>
          <p:cNvPr id="95" name="Google Shape;95;p1"/>
          <p:cNvSpPr txBox="1"/>
          <p:nvPr/>
        </p:nvSpPr>
        <p:spPr>
          <a:xfrm>
            <a:off x="295344" y="218677"/>
            <a:ext cx="474711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80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</a:t>
            </a:r>
            <a:endParaRPr sz="280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8292174" y="218677"/>
            <a:ext cx="182698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80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B</a:t>
            </a:r>
            <a:endParaRPr sz="280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295344" y="6500295"/>
            <a:ext cx="182698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80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</a:t>
            </a:r>
            <a:endParaRPr sz="280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8297712" y="6490210"/>
            <a:ext cx="182698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80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D</a:t>
            </a:r>
            <a:endParaRPr sz="280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295344" y="12923902"/>
            <a:ext cx="182698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80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E</a:t>
            </a:r>
            <a:endParaRPr sz="280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8292174" y="12923902"/>
            <a:ext cx="182698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80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F</a:t>
            </a:r>
            <a:endParaRPr sz="280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" name="Google Shape;123;g2cfb5ed7cef_0_2">
            <a:extLst>
              <a:ext uri="{FF2B5EF4-FFF2-40B4-BE49-F238E27FC236}">
                <a16:creationId xmlns:a16="http://schemas.microsoft.com/office/drawing/2014/main" id="{F9FB4079-7FFC-C310-9054-898CB2C671C3}"/>
              </a:ext>
            </a:extLst>
          </p:cNvPr>
          <p:cNvSpPr txBox="1"/>
          <p:nvPr/>
        </p:nvSpPr>
        <p:spPr>
          <a:xfrm>
            <a:off x="1038866" y="21640907"/>
            <a:ext cx="14483100" cy="1550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916"/>
              </a:lnSpc>
              <a:spcAft>
                <a:spcPts val="800"/>
              </a:spcAft>
              <a:buSzPts val="1900"/>
            </a:pPr>
            <a:r>
              <a:rPr lang="en-US" sz="19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Supplementary Figure 1. Leaf trait data from the irrigated field trial of the eight MAGIC parent accessions.</a:t>
            </a:r>
            <a:r>
              <a:rPr lang="en-US" sz="19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Box plots showing the median and interquartile range of </a:t>
            </a:r>
            <a:r>
              <a:rPr lang="en-US" sz="19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A)</a:t>
            </a:r>
            <a:r>
              <a:rPr lang="en-US" sz="19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leaf yield per plant at five different harvests (N = 120), </a:t>
            </a:r>
            <a:r>
              <a:rPr lang="en-US" sz="19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B)</a:t>
            </a:r>
            <a:r>
              <a:rPr lang="en-US" sz="19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n</a:t>
            </a:r>
            <a:r>
              <a:rPr lang="en-US" sz="19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umber of leaves per harvest </a:t>
            </a:r>
            <a:r>
              <a:rPr lang="en-US" sz="19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(N = 120),</a:t>
            </a:r>
            <a:r>
              <a:rPr lang="en-US" sz="19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</a:t>
            </a:r>
            <a:r>
              <a:rPr lang="en-US" sz="19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C)</a:t>
            </a:r>
            <a:r>
              <a:rPr lang="en-US" sz="19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leaf length and </a:t>
            </a:r>
            <a:r>
              <a:rPr lang="en-US" sz="19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D)</a:t>
            </a:r>
            <a:r>
              <a:rPr lang="en-US" sz="19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leaf width at each harvest (N = 1200), </a:t>
            </a:r>
            <a:r>
              <a:rPr lang="en-US" sz="19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E)</a:t>
            </a:r>
            <a:r>
              <a:rPr lang="en-US" sz="19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leaf length and </a:t>
            </a:r>
            <a:r>
              <a:rPr lang="en-US" sz="19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F</a:t>
            </a:r>
            <a:r>
              <a:rPr lang="en-US" sz="1900" b="1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)</a:t>
            </a:r>
            <a:r>
              <a:rPr lang="en-US" sz="19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leaf width per accession over all harvests </a:t>
            </a:r>
            <a:r>
              <a:rPr lang="en-US" sz="19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(N = 1200).</a:t>
            </a:r>
            <a:r>
              <a:rPr lang="en-US" sz="19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Tukey’s test letter codes indicate significance (p &lt; 0.05)  between the boxplots. ‘*’ by accession IDs indicates the accessions showing genomic admixture.</a:t>
            </a:r>
            <a:endParaRPr lang="en-US" sz="22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1160</TotalTime>
  <Words>124</Words>
  <Application>Microsoft Macintosh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Maud De Kinderen</dc:creator>
  <cp:lastModifiedBy>Katherine Denby</cp:lastModifiedBy>
  <cp:revision>30</cp:revision>
  <dcterms:created xsi:type="dcterms:W3CDTF">2023-04-04T20:48:41Z</dcterms:created>
  <dcterms:modified xsi:type="dcterms:W3CDTF">2025-04-26T16:46:39Z</dcterms:modified>
</cp:coreProperties>
</file>