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–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2838BEF-8BB2-4498-84A7-C5851F593DF1}" styleName="Medium Style 4 –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35"/>
    <p:restoredTop sz="94695"/>
  </p:normalViewPr>
  <p:slideViewPr>
    <p:cSldViewPr snapToGrid="0">
      <p:cViewPr>
        <p:scale>
          <a:sx n="62" d="100"/>
          <a:sy n="62" d="100"/>
        </p:scale>
        <p:origin x="1892" y="-1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D5C48-D0AE-1441-83E0-BD39B83703AB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5026E-6A62-C94D-801E-428A1656D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194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D5C48-D0AE-1441-83E0-BD39B83703AB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5026E-6A62-C94D-801E-428A1656D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771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D5C48-D0AE-1441-83E0-BD39B83703AB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5026E-6A62-C94D-801E-428A1656D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84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D5C48-D0AE-1441-83E0-BD39B83703AB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5026E-6A62-C94D-801E-428A1656D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209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D5C48-D0AE-1441-83E0-BD39B83703AB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5026E-6A62-C94D-801E-428A1656D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5306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D5C48-D0AE-1441-83E0-BD39B83703AB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5026E-6A62-C94D-801E-428A1656D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760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D5C48-D0AE-1441-83E0-BD39B83703AB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5026E-6A62-C94D-801E-428A1656D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957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D5C48-D0AE-1441-83E0-BD39B83703AB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5026E-6A62-C94D-801E-428A1656D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883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D5C48-D0AE-1441-83E0-BD39B83703AB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5026E-6A62-C94D-801E-428A1656D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128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D5C48-D0AE-1441-83E0-BD39B83703AB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5026E-6A62-C94D-801E-428A1656D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212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D5C48-D0AE-1441-83E0-BD39B83703AB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5026E-6A62-C94D-801E-428A1656D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010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4D5C48-D0AE-1441-83E0-BD39B83703AB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15026E-6A62-C94D-801E-428A1656D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090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B8A886B-51F0-0507-E1DB-5F96FFDE9C1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2030"/>
          <a:stretch/>
        </p:blipFill>
        <p:spPr>
          <a:xfrm>
            <a:off x="466778" y="2895601"/>
            <a:ext cx="5924443" cy="531886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614499C-E6A7-1394-4314-951A57A7CB01}"/>
              </a:ext>
            </a:extLst>
          </p:cNvPr>
          <p:cNvSpPr txBox="1"/>
          <p:nvPr/>
        </p:nvSpPr>
        <p:spPr>
          <a:xfrm>
            <a:off x="710133" y="8279953"/>
            <a:ext cx="5583789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900" b="1" kern="100" dirty="0">
                <a:effectLst/>
                <a:ea typeface="DengXian" panose="02010600030101010101" pitchFamily="2" charset="-122"/>
                <a:cs typeface="Calibri" panose="020F0502020204030204" pitchFamily="34" charset="0"/>
              </a:rPr>
              <a:t>Suppl. Figure 9.</a:t>
            </a:r>
            <a:r>
              <a:rPr lang="en-US" sz="900" kern="100" dirty="0">
                <a:effectLst/>
                <a:ea typeface="DengXian" panose="02010600030101010101" pitchFamily="2" charset="-122"/>
                <a:cs typeface="Calibri" panose="020F0502020204030204" pitchFamily="34" charset="0"/>
              </a:rPr>
              <a:t> Genes contained </a:t>
            </a:r>
            <a:r>
              <a:rPr lang="en-US" sz="900" kern="100" dirty="0">
                <a:ea typeface="DengXian" panose="02010600030101010101" pitchFamily="2" charset="-122"/>
                <a:cs typeface="Calibri" panose="020F0502020204030204" pitchFamily="34" charset="0"/>
              </a:rPr>
              <a:t>within deletion regions (or containing deleted regions) of the MAGIC parent genomes compared to the </a:t>
            </a:r>
            <a:r>
              <a:rPr lang="en-US" sz="900" i="1" kern="100" dirty="0">
                <a:ea typeface="DengXian" panose="02010600030101010101" pitchFamily="2" charset="-122"/>
                <a:cs typeface="Calibri" panose="020F0502020204030204" pitchFamily="34" charset="0"/>
              </a:rPr>
              <a:t>A. </a:t>
            </a:r>
            <a:r>
              <a:rPr lang="en-US" sz="900" i="1" kern="100" dirty="0" err="1">
                <a:ea typeface="DengXian" panose="02010600030101010101" pitchFamily="2" charset="-122"/>
                <a:cs typeface="Calibri" panose="020F0502020204030204" pitchFamily="34" charset="0"/>
              </a:rPr>
              <a:t>cruentus</a:t>
            </a:r>
            <a:r>
              <a:rPr lang="en-US" sz="900" i="1" kern="100" dirty="0">
                <a:ea typeface="DengXian" panose="02010600030101010101" pitchFamily="2" charset="-122"/>
                <a:cs typeface="Calibri" panose="020F0502020204030204" pitchFamily="34" charset="0"/>
              </a:rPr>
              <a:t> </a:t>
            </a:r>
            <a:r>
              <a:rPr lang="en-US" sz="900" kern="100" dirty="0">
                <a:ea typeface="DengXian" panose="02010600030101010101" pitchFamily="2" charset="-122"/>
                <a:cs typeface="Calibri" panose="020F0502020204030204" pitchFamily="34" charset="0"/>
              </a:rPr>
              <a:t>reference genome. </a:t>
            </a:r>
            <a:r>
              <a:rPr lang="en-US" sz="900" b="1" kern="100" dirty="0">
                <a:ea typeface="DengXian" panose="02010600030101010101" pitchFamily="2" charset="-122"/>
                <a:cs typeface="Calibri" panose="020F0502020204030204" pitchFamily="34" charset="0"/>
              </a:rPr>
              <a:t>A) </a:t>
            </a:r>
            <a:r>
              <a:rPr lang="en-US" sz="900" kern="100" dirty="0">
                <a:ea typeface="DengXian" panose="02010600030101010101" pitchFamily="2" charset="-122"/>
                <a:cs typeface="Calibri" panose="020F0502020204030204" pitchFamily="34" charset="0"/>
              </a:rPr>
              <a:t>The number of genes within or containing deletions in each MAGIC parent line. </a:t>
            </a:r>
            <a:r>
              <a:rPr lang="en-US" sz="900" b="1" kern="100" dirty="0">
                <a:ea typeface="DengXian" panose="02010600030101010101" pitchFamily="2" charset="-122"/>
                <a:cs typeface="Calibri" panose="020F0502020204030204" pitchFamily="34" charset="0"/>
              </a:rPr>
              <a:t>B) </a:t>
            </a:r>
            <a:r>
              <a:rPr lang="en-US" sz="900" kern="100" dirty="0">
                <a:ea typeface="DengXian" panose="02010600030101010101" pitchFamily="2" charset="-122"/>
                <a:cs typeface="Calibri" panose="020F0502020204030204" pitchFamily="34" charset="0"/>
              </a:rPr>
              <a:t>The overlap of genes within or containing deletions across the MAGIC parent lines. </a:t>
            </a:r>
            <a:endParaRPr lang="en-GB" sz="900" dirty="0">
              <a:cs typeface="Calibri" panose="020F0502020204030204" pitchFamily="34" charset="0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717CC02A-D26A-97ED-759F-62168DE2C4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0391917"/>
              </p:ext>
            </p:extLst>
          </p:nvPr>
        </p:nvGraphicFramePr>
        <p:xfrm>
          <a:off x="1195033" y="623028"/>
          <a:ext cx="4313555" cy="1676400"/>
        </p:xfrm>
        <a:graphic>
          <a:graphicData uri="http://schemas.openxmlformats.org/drawingml/2006/table">
            <a:tbl>
              <a:tblPr firstRow="1" firstCol="1" bandRow="1">
                <a:tableStyleId>{22838BEF-8BB2-4498-84A7-C5851F593DF1}</a:tableStyleId>
              </a:tblPr>
              <a:tblGrid>
                <a:gridCol w="1437005">
                  <a:extLst>
                    <a:ext uri="{9D8B030D-6E8A-4147-A177-3AD203B41FA5}">
                      <a16:colId xmlns:a16="http://schemas.microsoft.com/office/drawing/2014/main" val="2400760194"/>
                    </a:ext>
                  </a:extLst>
                </a:gridCol>
                <a:gridCol w="2876550">
                  <a:extLst>
                    <a:ext uri="{9D8B030D-6E8A-4147-A177-3AD203B41FA5}">
                      <a16:colId xmlns:a16="http://schemas.microsoft.com/office/drawing/2014/main" val="89446087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GB" sz="1100" b="0" kern="100">
                          <a:solidFill>
                            <a:sysClr val="windowText" lastClr="000000"/>
                          </a:solidFill>
                          <a:effectLst/>
                        </a:rPr>
                        <a:t>Accession</a:t>
                      </a:r>
                      <a:endParaRPr lang="en-GB" sz="1100" b="0" kern="100">
                        <a:solidFill>
                          <a:sysClr val="windowText" lastClr="000000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GB" sz="1100" b="0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# of genes in deleted regions, or containing deletions, compared to </a:t>
                      </a:r>
                      <a:r>
                        <a:rPr lang="en-GB" sz="1100" b="0" i="1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A. </a:t>
                      </a:r>
                      <a:r>
                        <a:rPr lang="en-GB" sz="1100" b="0" i="1" kern="10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cruentus</a:t>
                      </a:r>
                      <a:r>
                        <a:rPr lang="en-GB" sz="1100" b="0" i="1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 </a:t>
                      </a:r>
                      <a:r>
                        <a:rPr lang="en-GB" sz="1100" b="0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reference</a:t>
                      </a:r>
                      <a:endParaRPr lang="en-GB" sz="1100" b="0" kern="100" dirty="0">
                        <a:solidFill>
                          <a:sysClr val="windowText" lastClr="000000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393972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GB" sz="1100" b="0" kern="0">
                          <a:solidFill>
                            <a:sysClr val="windowText" lastClr="000000"/>
                          </a:solidFill>
                          <a:effectLst/>
                        </a:rPr>
                        <a:t>V1044371</a:t>
                      </a:r>
                      <a:endParaRPr lang="en-GB" sz="1100" b="0" kern="100">
                        <a:solidFill>
                          <a:sysClr val="windowText" lastClr="000000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GB" sz="1100" b="0" kern="100">
                          <a:solidFill>
                            <a:sysClr val="windowText" lastClr="000000"/>
                          </a:solidFill>
                          <a:effectLst/>
                        </a:rPr>
                        <a:t>242</a:t>
                      </a:r>
                      <a:endParaRPr lang="en-GB" sz="1100" b="0" kern="100">
                        <a:solidFill>
                          <a:sysClr val="windowText" lastClr="000000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25419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GB" sz="1100" b="0" kern="0">
                          <a:solidFill>
                            <a:sysClr val="windowText" lastClr="000000"/>
                          </a:solidFill>
                          <a:effectLst/>
                        </a:rPr>
                        <a:t>V1044437</a:t>
                      </a:r>
                      <a:endParaRPr lang="en-GB" sz="1100" b="0" kern="100">
                        <a:solidFill>
                          <a:sysClr val="windowText" lastClr="000000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GB" sz="1100" b="0" kern="100">
                          <a:solidFill>
                            <a:sysClr val="windowText" lastClr="000000"/>
                          </a:solidFill>
                          <a:effectLst/>
                        </a:rPr>
                        <a:t>382</a:t>
                      </a:r>
                      <a:endParaRPr lang="en-GB" sz="1100" b="0" kern="100">
                        <a:solidFill>
                          <a:sysClr val="windowText" lastClr="000000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1277133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GB" sz="1100" b="0" kern="0">
                          <a:solidFill>
                            <a:sysClr val="windowText" lastClr="000000"/>
                          </a:solidFill>
                          <a:effectLst/>
                        </a:rPr>
                        <a:t>V1061487*</a:t>
                      </a:r>
                      <a:endParaRPr lang="en-GB" sz="1100" b="0" kern="100">
                        <a:solidFill>
                          <a:sysClr val="windowText" lastClr="000000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GB" sz="1100" b="0" kern="100">
                          <a:solidFill>
                            <a:sysClr val="windowText" lastClr="000000"/>
                          </a:solidFill>
                          <a:effectLst/>
                        </a:rPr>
                        <a:t>1249</a:t>
                      </a:r>
                      <a:endParaRPr lang="en-GB" sz="1100" b="0" kern="100">
                        <a:solidFill>
                          <a:sysClr val="windowText" lastClr="000000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0110639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GB" sz="1100" b="0" kern="0">
                          <a:solidFill>
                            <a:sysClr val="windowText" lastClr="000000"/>
                          </a:solidFill>
                          <a:effectLst/>
                        </a:rPr>
                        <a:t>V1061494*</a:t>
                      </a:r>
                      <a:endParaRPr lang="en-GB" sz="1100" b="0" kern="100">
                        <a:solidFill>
                          <a:sysClr val="windowText" lastClr="000000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GB" sz="1100" b="0" kern="100">
                          <a:solidFill>
                            <a:sysClr val="windowText" lastClr="000000"/>
                          </a:solidFill>
                          <a:effectLst/>
                        </a:rPr>
                        <a:t>2370</a:t>
                      </a:r>
                      <a:endParaRPr lang="en-GB" sz="1100" b="0" kern="100">
                        <a:solidFill>
                          <a:sysClr val="windowText" lastClr="000000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987172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GB" sz="1100" b="0" kern="0">
                          <a:solidFill>
                            <a:sysClr val="windowText" lastClr="000000"/>
                          </a:solidFill>
                          <a:effectLst/>
                        </a:rPr>
                        <a:t>V1050446</a:t>
                      </a:r>
                      <a:endParaRPr lang="en-GB" sz="1100" b="0" kern="100">
                        <a:solidFill>
                          <a:sysClr val="windowText" lastClr="000000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GB" sz="1100" b="0" kern="100">
                          <a:solidFill>
                            <a:sysClr val="windowText" lastClr="000000"/>
                          </a:solidFill>
                          <a:effectLst/>
                        </a:rPr>
                        <a:t>4166</a:t>
                      </a:r>
                      <a:endParaRPr lang="en-GB" sz="1100" b="0" kern="100">
                        <a:solidFill>
                          <a:sysClr val="windowText" lastClr="000000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777614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GB" sz="1100" b="0" kern="0">
                          <a:solidFill>
                            <a:sysClr val="windowText" lastClr="000000"/>
                          </a:solidFill>
                          <a:effectLst/>
                        </a:rPr>
                        <a:t>V1060472*</a:t>
                      </a:r>
                      <a:endParaRPr lang="en-GB" sz="1100" b="0" kern="100">
                        <a:solidFill>
                          <a:sysClr val="windowText" lastClr="000000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GB" sz="1100" b="0" kern="100">
                          <a:solidFill>
                            <a:sysClr val="windowText" lastClr="000000"/>
                          </a:solidFill>
                          <a:effectLst/>
                        </a:rPr>
                        <a:t>3797</a:t>
                      </a:r>
                      <a:endParaRPr lang="en-GB" sz="1100" b="0" kern="100">
                        <a:solidFill>
                          <a:sysClr val="windowText" lastClr="000000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510078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GB" sz="1100" b="0" kern="0">
                          <a:solidFill>
                            <a:sysClr val="windowText" lastClr="000000"/>
                          </a:solidFill>
                          <a:effectLst/>
                        </a:rPr>
                        <a:t>V1062433</a:t>
                      </a:r>
                      <a:endParaRPr lang="en-GB" sz="1100" b="0" kern="100">
                        <a:solidFill>
                          <a:sysClr val="windowText" lastClr="000000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GB" sz="1100" b="0" kern="100">
                          <a:solidFill>
                            <a:sysClr val="windowText" lastClr="000000"/>
                          </a:solidFill>
                          <a:effectLst/>
                        </a:rPr>
                        <a:t>4180</a:t>
                      </a:r>
                      <a:endParaRPr lang="en-GB" sz="1100" b="0" kern="100">
                        <a:solidFill>
                          <a:sysClr val="windowText" lastClr="000000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735771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GB" sz="1100" b="0" kern="0">
                          <a:solidFill>
                            <a:sysClr val="windowText" lastClr="000000"/>
                          </a:solidFill>
                          <a:effectLst/>
                        </a:rPr>
                        <a:t>V1063769</a:t>
                      </a:r>
                      <a:endParaRPr lang="en-GB" sz="1100" b="0" kern="100">
                        <a:solidFill>
                          <a:sysClr val="windowText" lastClr="000000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GB" sz="1100" b="0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4374</a:t>
                      </a:r>
                      <a:endParaRPr lang="en-GB" sz="1100" b="0" kern="100" dirty="0">
                        <a:solidFill>
                          <a:sysClr val="windowText" lastClr="000000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43017380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82EFB318-ADC0-57AE-A7D2-3D6FFD2FCDDE}"/>
              </a:ext>
            </a:extLst>
          </p:cNvPr>
          <p:cNvSpPr txBox="1"/>
          <p:nvPr/>
        </p:nvSpPr>
        <p:spPr>
          <a:xfrm>
            <a:off x="710133" y="415636"/>
            <a:ext cx="27443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A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ED8678B-48F3-EC1A-2B5B-BF90D886441C}"/>
              </a:ext>
            </a:extLst>
          </p:cNvPr>
          <p:cNvSpPr txBox="1"/>
          <p:nvPr/>
        </p:nvSpPr>
        <p:spPr>
          <a:xfrm>
            <a:off x="329561" y="2830111"/>
            <a:ext cx="2680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35649324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18</TotalTime>
  <Words>101</Words>
  <Application>Microsoft Office PowerPoint</Application>
  <PresentationFormat>A4 Paper (210x297 mm)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DengXian</vt:lpstr>
      <vt:lpstr>Aptos</vt:lpstr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Katherine Denby</dc:creator>
  <cp:lastModifiedBy>Maud De Kinderen</cp:lastModifiedBy>
  <cp:revision>5</cp:revision>
  <dcterms:created xsi:type="dcterms:W3CDTF">2025-05-13T10:29:29Z</dcterms:created>
  <dcterms:modified xsi:type="dcterms:W3CDTF">2025-09-03T13:46:11Z</dcterms:modified>
</cp:coreProperties>
</file>